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emf" ContentType="image/x-emf"/>
  <Override PartName="/ppt/tags/tag3.xml" ContentType="application/vnd.openxmlformats-officedocument.presentationml.tags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13"/>
  </p:notesMasterIdLst>
  <p:sldIdLst>
    <p:sldId id="314" r:id="rId2"/>
    <p:sldId id="300" r:id="rId3"/>
    <p:sldId id="308" r:id="rId4"/>
    <p:sldId id="309" r:id="rId5"/>
    <p:sldId id="313" r:id="rId6"/>
    <p:sldId id="310" r:id="rId7"/>
    <p:sldId id="312" r:id="rId8"/>
    <p:sldId id="304" r:id="rId9"/>
    <p:sldId id="307" r:id="rId10"/>
    <p:sldId id="305" r:id="rId11"/>
    <p:sldId id="301" r:id="rId1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195DDE-4851-4826-8727-E72CEC24D9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BFD8B8-6D6D-4D86-BAFD-EB2F64E02B2C}" type="slidenum">
              <a:rPr lang="en-US"/>
              <a:pPr/>
              <a:t>2</a:t>
            </a:fld>
            <a:endParaRPr lang="en-US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2080C-AF26-49F0-ABF0-311A8A47D9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ED431-D98B-403C-B94B-993BF40012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2E416-A148-4A2C-B45B-7719A902B0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276DE-F953-4A16-95EF-B1B4B82613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F2E59-F8D4-42A8-A66A-918A0F250E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14977-4EF7-43C9-ABDE-7C37BA4A3E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05F9F-9743-4498-9CF0-B8ABE948C0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E6C41-C0C3-4CAB-8B91-E0D72513D8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FBDA3-A24C-4CE8-87BE-568872D2DD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D76B-A929-4F08-B6D4-F69B0A1276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D502E-4036-4BD5-AF12-C0404637D4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A3942-7C0C-4C26-A5D7-893E0F15D8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3EC8B-47DC-480C-83AF-E7438F4EEF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7C7A4525-A73D-45F5-8F86-2E80E14A7DC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-128"/>
          <a:cs typeface="ＭＳ Ｐゴシック" charset="-128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charset="2"/>
        <a:buChar char="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charset="2"/>
        <a:buChar char="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charset="2"/>
        <a:buChar char="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charset="2"/>
        <a:buChar char="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2"/>
        <a:buChar char="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Microsoft_Office_Excel_Chart1.xls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hurch fron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4800"/>
            <a:ext cx="9212263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2479675" y="0"/>
            <a:ext cx="41497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 Congregational</a:t>
            </a:r>
          </a:p>
          <a:p>
            <a:pPr>
              <a:lnSpc>
                <a:spcPct val="150000"/>
              </a:lnSpc>
            </a:pPr>
            <a:r>
              <a:rPr lang="en-US" sz="4000"/>
              <a:t>    Life      Cycles</a:t>
            </a:r>
          </a:p>
        </p:txBody>
      </p:sp>
      <p:pic>
        <p:nvPicPr>
          <p:cNvPr id="7" name="~PP2508.WAV">
            <a:hlinkClick r:id="" action="ppaction://media"/>
          </p:cNvPr>
          <p:cNvPicPr>
            <a:picLocks noRot="1" noChangeAspect="1"/>
          </p:cNvPicPr>
          <p:nvPr>
            <a:wavAudioFile r:embed="rId1" name="~PP250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ph/>
          </p:nvPr>
        </p:nvGraphicFramePr>
        <p:xfrm>
          <a:off x="152400" y="533400"/>
          <a:ext cx="8991600" cy="5621338"/>
        </p:xfrm>
        <a:graphic>
          <a:graphicData uri="http://schemas.openxmlformats.org/presentationml/2006/ole">
            <p:oleObj spid="_x0000_s26626" name="Chart" r:id="rId5" imgW="5895806" imgH="3686138" progId="Excel.Chart.8">
              <p:embed/>
            </p:oleObj>
          </a:graphicData>
        </a:graphic>
      </p:graphicFrame>
      <p:sp>
        <p:nvSpPr>
          <p:cNvPr id="61444" name="AutoShape 4"/>
          <p:cNvSpPr>
            <a:spLocks noChangeArrowheads="1"/>
          </p:cNvSpPr>
          <p:nvPr/>
        </p:nvSpPr>
        <p:spPr bwMode="auto">
          <a:xfrm rot="5400000">
            <a:off x="3505200" y="3429000"/>
            <a:ext cx="26670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324600" y="6583363"/>
            <a:ext cx="2819400" cy="2746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Bill Hoyt, NexStep Consulting, 2006</a:t>
            </a:r>
          </a:p>
        </p:txBody>
      </p:sp>
      <p:pic>
        <p:nvPicPr>
          <p:cNvPr id="5" name="~PP258.WAV">
            <a:hlinkClick r:id="" action="ppaction://media"/>
          </p:cNvPr>
          <p:cNvPicPr>
            <a:picLocks noRot="1" noChangeAspect="1"/>
          </p:cNvPicPr>
          <p:nvPr>
            <a:wavAudioFile r:embed="rId3" name="~PP258.WAV"/>
          </p:nvPr>
        </p:nvPicPr>
        <p:blipFill>
          <a:blip r:embed="rId6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9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914400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AutoShape 3"/>
          <p:cNvSpPr>
            <a:spLocks noChangeArrowheads="1"/>
          </p:cNvSpPr>
          <p:nvPr/>
        </p:nvSpPr>
        <p:spPr bwMode="auto">
          <a:xfrm rot="5400000">
            <a:off x="4762500" y="3619500"/>
            <a:ext cx="33528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553200" y="6553200"/>
            <a:ext cx="2590800" cy="2746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Bill Hoyt, NexStep Consulting, 2006</a:t>
            </a:r>
          </a:p>
        </p:txBody>
      </p:sp>
      <p:pic>
        <p:nvPicPr>
          <p:cNvPr id="27653" name="Picture 4" descr="church fron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04800"/>
            <a:ext cx="9212263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-350838" y="5943600"/>
            <a:ext cx="9494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    In which life stage is your Congregation?     </a:t>
            </a:r>
          </a:p>
        </p:txBody>
      </p:sp>
      <p:pic>
        <p:nvPicPr>
          <p:cNvPr id="7" name="~PP1619.WAV">
            <a:hlinkClick r:id="" action="ppaction://media"/>
          </p:cNvPr>
          <p:cNvPicPr>
            <a:picLocks noRot="1" noChangeAspect="1"/>
          </p:cNvPicPr>
          <p:nvPr>
            <a:wavAudioFile r:embed="rId1" name="~PP1619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83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ell Curve - Simp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92964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685800" y="304800"/>
            <a:ext cx="8305800" cy="6461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Average Lifespan of a Church – 75 years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6477000" y="6629400"/>
            <a:ext cx="2667000" cy="2746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>
                <a:solidFill>
                  <a:schemeClr val="bg2"/>
                </a:solidFill>
              </a:rPr>
              <a:t>Bill Hoyt, NexStep Consulting, 2006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3048000" y="6400800"/>
            <a:ext cx="6096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                   Texas State Baptist Convention</a:t>
            </a:r>
          </a:p>
          <a:p>
            <a:r>
              <a:rPr lang="en-US"/>
              <a:t>  </a:t>
            </a:r>
          </a:p>
        </p:txBody>
      </p:sp>
      <p:pic>
        <p:nvPicPr>
          <p:cNvPr id="8" name="~PP734.WAV">
            <a:hlinkClick r:id="" action="ppaction://media"/>
          </p:cNvPr>
          <p:cNvPicPr>
            <a:picLocks noRot="1" noChangeAspect="1"/>
          </p:cNvPicPr>
          <p:nvPr>
            <a:wavAudioFile r:embed="rId1" name="~PP734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68580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Congregational Life Cycle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838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2763" indent="-512763" algn="l">
              <a:spcBef>
                <a:spcPct val="50000"/>
              </a:spcBef>
              <a:buFont typeface="Wingdings" charset="2"/>
              <a:buChar char="Ø"/>
            </a:pPr>
            <a:r>
              <a:rPr lang="en-US" sz="2800" b="1">
                <a:cs typeface="Times New Roman" charset="0"/>
              </a:rPr>
              <a:t>Birth:  Imaginative vision, few but         enthusiastic members</a:t>
            </a:r>
            <a:endParaRPr lang="en-US" sz="2600" b="1">
              <a:cs typeface="Times New Roman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0" y="3276600"/>
            <a:ext cx="838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2763" indent="-512763" algn="l">
              <a:spcBef>
                <a:spcPct val="50000"/>
              </a:spcBef>
              <a:buFont typeface="Wingdings" charset="2"/>
              <a:buChar char="Ø"/>
            </a:pPr>
            <a:r>
              <a:rPr lang="en-US" sz="2800" b="1">
                <a:cs typeface="Times New Roman" charset="0"/>
              </a:rPr>
              <a:t>Infancy:  High energy and inclusive membership</a:t>
            </a:r>
            <a:endParaRPr lang="en-US" sz="2600" b="1">
              <a:cs typeface="Times New Roman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62000" y="4191000"/>
            <a:ext cx="838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2763" indent="-512763" algn="l">
              <a:spcBef>
                <a:spcPct val="50000"/>
              </a:spcBef>
              <a:buFont typeface="Wingdings" charset="2"/>
              <a:buChar char="Ø"/>
            </a:pPr>
            <a:r>
              <a:rPr lang="en-US" sz="2800" b="1">
                <a:cs typeface="Times New Roman" charset="0"/>
              </a:rPr>
              <a:t>Adolescence:  Busy building a place and  new activities</a:t>
            </a:r>
            <a:endParaRPr lang="en-US" sz="2600" b="1">
              <a:cs typeface="Times New Roman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62000" y="5638800"/>
            <a:ext cx="838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2763" indent="-512763" algn="l">
              <a:spcBef>
                <a:spcPct val="50000"/>
              </a:spcBef>
              <a:buFont typeface="Wingdings" charset="2"/>
              <a:buChar char="Ø"/>
            </a:pPr>
            <a:r>
              <a:rPr lang="en-US" sz="2800" b="1">
                <a:cs typeface="Times New Roman" charset="0"/>
              </a:rPr>
              <a:t>Prime:  Creative conflict with members, staff, and program</a:t>
            </a:r>
            <a:endParaRPr lang="en-US" sz="2600" b="1">
              <a:cs typeface="Times New Roman" charset="0"/>
            </a:endParaRPr>
          </a:p>
        </p:txBody>
      </p:sp>
      <p:pic>
        <p:nvPicPr>
          <p:cNvPr id="10" name="~PP800.WAV">
            <a:hlinkClick r:id="" action="ppaction://media"/>
          </p:cNvPr>
          <p:cNvPicPr>
            <a:picLocks noRot="1" noChangeAspect="1"/>
          </p:cNvPicPr>
          <p:nvPr>
            <a:wavAudioFile r:embed="rId2" name="~PP800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8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75" grpId="0"/>
      <p:bldP spid="3075" grpId="1"/>
      <p:bldP spid="3076" grpId="0"/>
      <p:bldP spid="3076" grpId="1"/>
      <p:bldP spid="3077" grpId="0"/>
      <p:bldP spid="3077" grpId="1"/>
      <p:bldP spid="30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762000" y="1905000"/>
            <a:ext cx="838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2763" indent="-512763" algn="l">
              <a:spcBef>
                <a:spcPct val="50000"/>
              </a:spcBef>
              <a:buFont typeface="Wingdings" charset="2"/>
              <a:buChar char="Ø"/>
            </a:pPr>
            <a:r>
              <a:rPr lang="en-US" sz="2800" b="1">
                <a:cs typeface="Times New Roman" charset="0"/>
              </a:rPr>
              <a:t>Maturity:  Well-established staff, program, and procedures</a:t>
            </a:r>
            <a:endParaRPr lang="en-US" sz="2600" b="1">
              <a:cs typeface="Times New Roman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0" y="3124200"/>
            <a:ext cx="838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2763" indent="-512763" algn="l">
              <a:spcBef>
                <a:spcPct val="50000"/>
              </a:spcBef>
              <a:buFont typeface="Wingdings" charset="2"/>
              <a:buChar char="Ø"/>
            </a:pPr>
            <a:r>
              <a:rPr lang="en-US" sz="2800" b="1">
                <a:cs typeface="Times New Roman" charset="0"/>
              </a:rPr>
              <a:t>Aristocracy:  Efficient but entrenched institutional life</a:t>
            </a:r>
            <a:endParaRPr lang="en-US" sz="2600" b="1">
              <a:cs typeface="Times New Roman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0" y="4267200"/>
            <a:ext cx="838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2763" indent="-512763" algn="l">
              <a:spcBef>
                <a:spcPct val="50000"/>
              </a:spcBef>
              <a:buFont typeface="Wingdings" charset="2"/>
              <a:buChar char="Ø"/>
            </a:pPr>
            <a:r>
              <a:rPr lang="en-US" sz="2800" b="1">
                <a:cs typeface="Times New Roman" charset="0"/>
              </a:rPr>
              <a:t>Bureaucracy:  Ineffective, but sustained by good memories</a:t>
            </a:r>
            <a:endParaRPr lang="en-US" sz="2600" b="1">
              <a:cs typeface="Times New Roman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62000" y="5486400"/>
            <a:ext cx="838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2763" indent="-512763" algn="l">
              <a:spcBef>
                <a:spcPct val="50000"/>
              </a:spcBef>
              <a:buFont typeface="Wingdings" charset="2"/>
              <a:buChar char="Ø"/>
            </a:pPr>
            <a:r>
              <a:rPr lang="en-US" sz="2800" b="1">
                <a:cs typeface="Times New Roman" charset="0"/>
              </a:rPr>
              <a:t>Death:  Disillusioned hopes and institutional disintegration</a:t>
            </a:r>
            <a:endParaRPr lang="en-US" sz="2600" b="1">
              <a:cs typeface="Times New Roman" charset="0"/>
            </a:endParaRPr>
          </a:p>
        </p:txBody>
      </p:sp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447800" y="838200"/>
            <a:ext cx="68580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Congregational Life Cycle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38200" y="6400800"/>
            <a:ext cx="8001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>
                <a:cs typeface="Times New Roman" charset="0"/>
              </a:rPr>
              <a:t>See Martin F. Saarinen, </a:t>
            </a:r>
            <a:r>
              <a:rPr lang="en-US" sz="1200" i="1">
                <a:cs typeface="Times New Roman" charset="0"/>
              </a:rPr>
              <a:t>The Life Cycle of the Congregation</a:t>
            </a:r>
            <a:r>
              <a:rPr lang="en-US" sz="1200">
                <a:cs typeface="Times New Roman" charset="0"/>
              </a:rPr>
              <a:t> (Washington, D.C.:  The Alban Institute, 1996)   in </a:t>
            </a:r>
            <a:r>
              <a:rPr lang="en-US" sz="1200" i="1">
                <a:cs typeface="Times New Roman" charset="0"/>
              </a:rPr>
              <a:t>Studying Congregations</a:t>
            </a:r>
            <a:r>
              <a:rPr lang="en-US" sz="1200">
                <a:cs typeface="Times New Roman" charset="0"/>
              </a:rPr>
              <a:t> (Nashville; Abingdon Press, 1998)</a:t>
            </a:r>
          </a:p>
          <a:p>
            <a:pPr algn="r">
              <a:spcBef>
                <a:spcPct val="50000"/>
              </a:spcBef>
            </a:pPr>
            <a:r>
              <a:rPr lang="en-US" sz="1200">
                <a:latin typeface="Comic Sans MS" charset="0"/>
                <a:cs typeface="Times New Roman" charset="0"/>
              </a:rPr>
              <a:t>.</a:t>
            </a:r>
            <a:r>
              <a:rPr lang="en-US">
                <a:cs typeface="Times New Roman" charset="0"/>
              </a:rPr>
              <a:t> </a:t>
            </a:r>
          </a:p>
        </p:txBody>
      </p:sp>
      <p:pic>
        <p:nvPicPr>
          <p:cNvPr id="8" name="~PP1129.WAV">
            <a:hlinkClick r:id="" action="ppaction://media"/>
          </p:cNvPr>
          <p:cNvPicPr>
            <a:picLocks noRot="1" noChangeAspect="1"/>
          </p:cNvPicPr>
          <p:nvPr>
            <a:wavAudioFile r:embed="rId2" name="~PP1129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9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338" grpId="0"/>
      <p:bldP spid="14338" grpId="1"/>
      <p:bldP spid="4099" grpId="0"/>
      <p:bldP spid="4099" grpId="1"/>
      <p:bldP spid="4100" grpId="0"/>
      <p:bldP spid="4100" grpId="1"/>
      <p:bldP spid="4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LifeCycle-TooManyChurch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63" y="-457200"/>
            <a:ext cx="10177463" cy="779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548.WAV">
            <a:hlinkClick r:id="" action="ppaction://media"/>
          </p:cNvPr>
          <p:cNvPicPr>
            <a:picLocks noRot="1" noChangeAspect="1"/>
          </p:cNvPicPr>
          <p:nvPr>
            <a:wavAudioFile r:embed="rId1" name="~PP54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9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ionca Men 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328.WAV">
            <a:hlinkClick r:id="" action="ppaction://media"/>
          </p:cNvPr>
          <p:cNvPicPr>
            <a:picLocks noRot="1" noChangeAspect="1"/>
          </p:cNvPicPr>
          <p:nvPr>
            <a:wavAudioFile r:embed="rId1" name="~PP332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LifeCycle-HealthyChur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0025" y="-228600"/>
            <a:ext cx="9877425" cy="757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~PP3996.WAV">
            <a:hlinkClick r:id="" action="ppaction://media"/>
          </p:cNvPr>
          <p:cNvPicPr>
            <a:picLocks noRot="1" noChangeAspect="1"/>
          </p:cNvPicPr>
          <p:nvPr>
            <a:wavAudioFile r:embed="rId1" name="~PP3996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8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0" y="76200"/>
            <a:ext cx="9144000" cy="6781800"/>
            <a:chOff x="-2" y="-2"/>
            <a:chExt cx="5891" cy="4612"/>
          </a:xfrm>
        </p:grpSpPr>
        <p:grpSp>
          <p:nvGrpSpPr>
            <p:cNvPr id="24580" name="Group 3"/>
            <p:cNvGrpSpPr>
              <a:grpSpLocks/>
            </p:cNvGrpSpPr>
            <p:nvPr/>
          </p:nvGrpSpPr>
          <p:grpSpPr bwMode="auto">
            <a:xfrm>
              <a:off x="0" y="0"/>
              <a:ext cx="5887" cy="4608"/>
              <a:chOff x="0" y="0"/>
              <a:chExt cx="5887" cy="4608"/>
            </a:xfrm>
          </p:grpSpPr>
          <p:grpSp>
            <p:nvGrpSpPr>
              <p:cNvPr id="24582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705" cy="960"/>
                <a:chOff x="0" y="0"/>
                <a:chExt cx="705" cy="960"/>
              </a:xfrm>
            </p:grpSpPr>
            <p:sp>
              <p:nvSpPr>
                <p:cNvPr id="21598" name="Rectangle 5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619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defRPr/>
                  </a:pPr>
                  <a:r>
                    <a:rPr lang="en-US" sz="2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800000"/>
                      </a:solidFill>
                      <a:latin typeface="Arial" charset="0"/>
                      <a:ea typeface="Times New Roman" charset="0"/>
                      <a:cs typeface="Times New Roman" charset="0"/>
                    </a:rPr>
                    <a:t>Row 1</a:t>
                  </a:r>
                </a:p>
                <a:p>
                  <a:pPr eaLnBrk="0" hangingPunct="0">
                    <a:defRPr/>
                  </a:pPr>
                  <a:endParaRPr lang="en-US" dirty="0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71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705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83" name="Group 7"/>
              <p:cNvGrpSpPr>
                <a:grpSpLocks/>
              </p:cNvGrpSpPr>
              <p:nvPr/>
            </p:nvGrpSpPr>
            <p:grpSpPr bwMode="auto">
              <a:xfrm>
                <a:off x="705" y="0"/>
                <a:ext cx="1094" cy="960"/>
                <a:chOff x="705" y="0"/>
                <a:chExt cx="1094" cy="960"/>
              </a:xfrm>
            </p:grpSpPr>
            <p:sp>
              <p:nvSpPr>
                <p:cNvPr id="21596" name="Rectangle 8"/>
                <p:cNvSpPr>
                  <a:spLocks noChangeArrowheads="1"/>
                </p:cNvSpPr>
                <p:nvPr/>
              </p:nvSpPr>
              <p:spPr bwMode="auto">
                <a:xfrm>
                  <a:off x="748" y="0"/>
                  <a:ext cx="100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People are positive and supportive of the church’s mission and vision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An uncertain future demands visionary leader with high energy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69" name="Rectangle 9"/>
                <p:cNvSpPr>
                  <a:spLocks noChangeArrowheads="1"/>
                </p:cNvSpPr>
                <p:nvPr/>
              </p:nvSpPr>
              <p:spPr bwMode="auto">
                <a:xfrm>
                  <a:off x="705" y="0"/>
                  <a:ext cx="109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84" name="Group 10"/>
              <p:cNvGrpSpPr>
                <a:grpSpLocks/>
              </p:cNvGrpSpPr>
              <p:nvPr/>
            </p:nvGrpSpPr>
            <p:grpSpPr bwMode="auto">
              <a:xfrm>
                <a:off x="1799" y="0"/>
                <a:ext cx="1094" cy="960"/>
                <a:chOff x="1799" y="0"/>
                <a:chExt cx="1094" cy="960"/>
              </a:xfrm>
            </p:grpSpPr>
            <p:sp>
              <p:nvSpPr>
                <p:cNvPr id="21594" name="Rectangle 11"/>
                <p:cNvSpPr>
                  <a:spLocks noChangeArrowheads="1"/>
                </p:cNvSpPr>
                <p:nvPr/>
              </p:nvSpPr>
              <p:spPr bwMode="auto">
                <a:xfrm>
                  <a:off x="1842" y="0"/>
                  <a:ext cx="100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Nearly everyone shares a strong and clear sense of mission and vision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A vast majority of people “own” the church’s goals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67" name="Rectangle 12"/>
                <p:cNvSpPr>
                  <a:spLocks noChangeArrowheads="1"/>
                </p:cNvSpPr>
                <p:nvPr/>
              </p:nvSpPr>
              <p:spPr bwMode="auto">
                <a:xfrm>
                  <a:off x="1799" y="0"/>
                  <a:ext cx="109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85" name="Group 13"/>
              <p:cNvGrpSpPr>
                <a:grpSpLocks/>
              </p:cNvGrpSpPr>
              <p:nvPr/>
            </p:nvGrpSpPr>
            <p:grpSpPr bwMode="auto">
              <a:xfrm>
                <a:off x="2893" y="0"/>
                <a:ext cx="964" cy="960"/>
                <a:chOff x="2893" y="0"/>
                <a:chExt cx="964" cy="960"/>
              </a:xfrm>
            </p:grpSpPr>
            <p:sp>
              <p:nvSpPr>
                <p:cNvPr id="21592" name="Rectangle 14"/>
                <p:cNvSpPr>
                  <a:spLocks noChangeArrowheads="1"/>
                </p:cNvSpPr>
                <p:nvPr/>
              </p:nvSpPr>
              <p:spPr bwMode="auto">
                <a:xfrm>
                  <a:off x="2936" y="0"/>
                  <a:ext cx="87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There is a broad understanding and support of church’s mission and vision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The church’s ministries share a common purpose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65" name="Rectangle 15"/>
                <p:cNvSpPr>
                  <a:spLocks noChangeArrowheads="1"/>
                </p:cNvSpPr>
                <p:nvPr/>
              </p:nvSpPr>
              <p:spPr bwMode="auto">
                <a:xfrm>
                  <a:off x="2893" y="0"/>
                  <a:ext cx="96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86" name="Group 16"/>
              <p:cNvGrpSpPr>
                <a:grpSpLocks/>
              </p:cNvGrpSpPr>
              <p:nvPr/>
            </p:nvGrpSpPr>
            <p:grpSpPr bwMode="auto">
              <a:xfrm>
                <a:off x="3857" y="0"/>
                <a:ext cx="1080" cy="960"/>
                <a:chOff x="3857" y="0"/>
                <a:chExt cx="1080" cy="960"/>
              </a:xfrm>
            </p:grpSpPr>
            <p:sp>
              <p:nvSpPr>
                <p:cNvPr id="21590" name="Rectangle 17"/>
                <p:cNvSpPr>
                  <a:spLocks noChangeArrowheads="1"/>
                </p:cNvSpPr>
                <p:nvPr/>
              </p:nvSpPr>
              <p:spPr bwMode="auto">
                <a:xfrm>
                  <a:off x="3900" y="0"/>
                  <a:ext cx="994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People are losing their sense of the church’s mission and vision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New members are not familiar with church’s mission and vision 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63" name="Rectangle 18"/>
                <p:cNvSpPr>
                  <a:spLocks noChangeArrowheads="1"/>
                </p:cNvSpPr>
                <p:nvPr/>
              </p:nvSpPr>
              <p:spPr bwMode="auto">
                <a:xfrm>
                  <a:off x="3857" y="0"/>
                  <a:ext cx="1080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87" name="Group 19"/>
              <p:cNvGrpSpPr>
                <a:grpSpLocks/>
              </p:cNvGrpSpPr>
              <p:nvPr/>
            </p:nvGrpSpPr>
            <p:grpSpPr bwMode="auto">
              <a:xfrm>
                <a:off x="4937" y="0"/>
                <a:ext cx="950" cy="960"/>
                <a:chOff x="4937" y="0"/>
                <a:chExt cx="950" cy="960"/>
              </a:xfrm>
            </p:grpSpPr>
            <p:sp>
              <p:nvSpPr>
                <p:cNvPr id="21588" name="Rectangle 20"/>
                <p:cNvSpPr>
                  <a:spLocks noChangeArrowheads="1"/>
                </p:cNvSpPr>
                <p:nvPr/>
              </p:nvSpPr>
              <p:spPr bwMode="auto">
                <a:xfrm>
                  <a:off x="4980" y="0"/>
                  <a:ext cx="864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We have lost our vision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We have lost our sense of being “on mission”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61" name="Rectangle 21"/>
                <p:cNvSpPr>
                  <a:spLocks noChangeArrowheads="1"/>
                </p:cNvSpPr>
                <p:nvPr/>
              </p:nvSpPr>
              <p:spPr bwMode="auto">
                <a:xfrm>
                  <a:off x="4937" y="0"/>
                  <a:ext cx="950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88" name="Group 22"/>
              <p:cNvGrpSpPr>
                <a:grpSpLocks/>
              </p:cNvGrpSpPr>
              <p:nvPr/>
            </p:nvGrpSpPr>
            <p:grpSpPr bwMode="auto">
              <a:xfrm>
                <a:off x="0" y="960"/>
                <a:ext cx="705" cy="864"/>
                <a:chOff x="0" y="960"/>
                <a:chExt cx="705" cy="864"/>
              </a:xfrm>
            </p:grpSpPr>
            <p:sp>
              <p:nvSpPr>
                <p:cNvPr id="24658" name="Rectangle 23"/>
                <p:cNvSpPr>
                  <a:spLocks noChangeArrowheads="1"/>
                </p:cNvSpPr>
                <p:nvPr/>
              </p:nvSpPr>
              <p:spPr bwMode="auto">
                <a:xfrm>
                  <a:off x="43" y="960"/>
                  <a:ext cx="619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r>
                    <a:rPr lang="en-US" sz="2000" b="1">
                      <a:solidFill>
                        <a:srgbClr val="800000"/>
                      </a:solidFill>
                      <a:latin typeface="Arial" charset="0"/>
                      <a:cs typeface="Times New Roman" charset="0"/>
                    </a:rPr>
                    <a:t>Row 2</a:t>
                  </a:r>
                </a:p>
                <a:p>
                  <a:pPr eaLnBrk="0" hangingPunct="0"/>
                  <a:endParaRPr lang="en-US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24659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960"/>
                  <a:ext cx="705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89" name="Group 25"/>
              <p:cNvGrpSpPr>
                <a:grpSpLocks/>
              </p:cNvGrpSpPr>
              <p:nvPr/>
            </p:nvGrpSpPr>
            <p:grpSpPr bwMode="auto">
              <a:xfrm>
                <a:off x="705" y="960"/>
                <a:ext cx="1094" cy="864"/>
                <a:chOff x="705" y="960"/>
                <a:chExt cx="1094" cy="864"/>
              </a:xfrm>
            </p:grpSpPr>
            <p:sp>
              <p:nvSpPr>
                <p:cNvPr id="21584" name="Rectangle 26"/>
                <p:cNvSpPr>
                  <a:spLocks noChangeArrowheads="1"/>
                </p:cNvSpPr>
                <p:nvPr/>
              </p:nvSpPr>
              <p:spPr bwMode="auto">
                <a:xfrm>
                  <a:off x="748" y="960"/>
                  <a:ext cx="1008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Nearly everyone believes they must be involved if the church is to survive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Nearly everyone is directly involved in some aspect of ministry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dirty="0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57" name="Rectangle 27"/>
                <p:cNvSpPr>
                  <a:spLocks noChangeArrowheads="1"/>
                </p:cNvSpPr>
                <p:nvPr/>
              </p:nvSpPr>
              <p:spPr bwMode="auto">
                <a:xfrm>
                  <a:off x="705" y="960"/>
                  <a:ext cx="1094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0" name="Group 28"/>
              <p:cNvGrpSpPr>
                <a:grpSpLocks/>
              </p:cNvGrpSpPr>
              <p:nvPr/>
            </p:nvGrpSpPr>
            <p:grpSpPr bwMode="auto">
              <a:xfrm>
                <a:off x="1799" y="960"/>
                <a:ext cx="1094" cy="864"/>
                <a:chOff x="1799" y="960"/>
                <a:chExt cx="1094" cy="864"/>
              </a:xfrm>
            </p:grpSpPr>
            <p:sp>
              <p:nvSpPr>
                <p:cNvPr id="21582" name="Rectangle 29"/>
                <p:cNvSpPr>
                  <a:spLocks noChangeArrowheads="1"/>
                </p:cNvSpPr>
                <p:nvPr/>
              </p:nvSpPr>
              <p:spPr bwMode="auto">
                <a:xfrm>
                  <a:off x="1842" y="960"/>
                  <a:ext cx="1008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Individuals give a high percentage of their discretionary time to the church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Volunteers are easily found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55" name="Rectangle 30"/>
                <p:cNvSpPr>
                  <a:spLocks noChangeArrowheads="1"/>
                </p:cNvSpPr>
                <p:nvPr/>
              </p:nvSpPr>
              <p:spPr bwMode="auto">
                <a:xfrm>
                  <a:off x="1799" y="960"/>
                  <a:ext cx="1094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1" name="Group 31"/>
              <p:cNvGrpSpPr>
                <a:grpSpLocks/>
              </p:cNvGrpSpPr>
              <p:nvPr/>
            </p:nvGrpSpPr>
            <p:grpSpPr bwMode="auto">
              <a:xfrm>
                <a:off x="2893" y="960"/>
                <a:ext cx="964" cy="864"/>
                <a:chOff x="2893" y="960"/>
                <a:chExt cx="964" cy="864"/>
              </a:xfrm>
            </p:grpSpPr>
            <p:sp>
              <p:nvSpPr>
                <p:cNvPr id="21580" name="Rectangle 32"/>
                <p:cNvSpPr>
                  <a:spLocks noChangeArrowheads="1"/>
                </p:cNvSpPr>
                <p:nvPr/>
              </p:nvSpPr>
              <p:spPr bwMode="auto">
                <a:xfrm>
                  <a:off x="2936" y="960"/>
                  <a:ext cx="878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New people quickly find a place to be involved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People are enthusiastic about their ministry involvement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53" name="Rectangle 33"/>
                <p:cNvSpPr>
                  <a:spLocks noChangeArrowheads="1"/>
                </p:cNvSpPr>
                <p:nvPr/>
              </p:nvSpPr>
              <p:spPr bwMode="auto">
                <a:xfrm>
                  <a:off x="2893" y="960"/>
                  <a:ext cx="964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2" name="Group 34"/>
              <p:cNvGrpSpPr>
                <a:grpSpLocks/>
              </p:cNvGrpSpPr>
              <p:nvPr/>
            </p:nvGrpSpPr>
            <p:grpSpPr bwMode="auto">
              <a:xfrm>
                <a:off x="3857" y="960"/>
                <a:ext cx="1080" cy="864"/>
                <a:chOff x="3857" y="960"/>
                <a:chExt cx="1080" cy="864"/>
              </a:xfrm>
            </p:grpSpPr>
            <p:sp>
              <p:nvSpPr>
                <p:cNvPr id="21578" name="Rectangle 35"/>
                <p:cNvSpPr>
                  <a:spLocks noChangeArrowheads="1"/>
                </p:cNvSpPr>
                <p:nvPr/>
              </p:nvSpPr>
              <p:spPr bwMode="auto">
                <a:xfrm>
                  <a:off x="3900" y="960"/>
                  <a:ext cx="994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Long time people feel “they have done their part”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Its very difficult to find volunteers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51" name="Rectangle 36"/>
                <p:cNvSpPr>
                  <a:spLocks noChangeArrowheads="1"/>
                </p:cNvSpPr>
                <p:nvPr/>
              </p:nvSpPr>
              <p:spPr bwMode="auto">
                <a:xfrm>
                  <a:off x="3857" y="960"/>
                  <a:ext cx="1080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3" name="Group 37"/>
              <p:cNvGrpSpPr>
                <a:grpSpLocks/>
              </p:cNvGrpSpPr>
              <p:nvPr/>
            </p:nvGrpSpPr>
            <p:grpSpPr bwMode="auto">
              <a:xfrm>
                <a:off x="4937" y="960"/>
                <a:ext cx="950" cy="864"/>
                <a:chOff x="4937" y="960"/>
                <a:chExt cx="950" cy="864"/>
              </a:xfrm>
            </p:grpSpPr>
            <p:sp>
              <p:nvSpPr>
                <p:cNvPr id="21576" name="Rectangle 38"/>
                <p:cNvSpPr>
                  <a:spLocks noChangeArrowheads="1"/>
                </p:cNvSpPr>
                <p:nvPr/>
              </p:nvSpPr>
              <p:spPr bwMode="auto">
                <a:xfrm>
                  <a:off x="4980" y="960"/>
                  <a:ext cx="864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Programs are being eliminated due to lack of leaders and workers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10% of our people do 90% of the work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dirty="0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49" name="Rectangle 39"/>
                <p:cNvSpPr>
                  <a:spLocks noChangeArrowheads="1"/>
                </p:cNvSpPr>
                <p:nvPr/>
              </p:nvSpPr>
              <p:spPr bwMode="auto">
                <a:xfrm>
                  <a:off x="4937" y="960"/>
                  <a:ext cx="950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4" name="Group 40"/>
              <p:cNvGrpSpPr>
                <a:grpSpLocks/>
              </p:cNvGrpSpPr>
              <p:nvPr/>
            </p:nvGrpSpPr>
            <p:grpSpPr bwMode="auto">
              <a:xfrm>
                <a:off x="0" y="1824"/>
                <a:ext cx="705" cy="864"/>
                <a:chOff x="0" y="1824"/>
                <a:chExt cx="705" cy="864"/>
              </a:xfrm>
            </p:grpSpPr>
            <p:sp>
              <p:nvSpPr>
                <p:cNvPr id="24646" name="Rectangle 41"/>
                <p:cNvSpPr>
                  <a:spLocks noChangeArrowheads="1"/>
                </p:cNvSpPr>
                <p:nvPr/>
              </p:nvSpPr>
              <p:spPr bwMode="auto">
                <a:xfrm>
                  <a:off x="43" y="1824"/>
                  <a:ext cx="619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en-US" sz="2000" b="1">
                      <a:solidFill>
                        <a:srgbClr val="800000"/>
                      </a:solidFill>
                      <a:latin typeface="Arial" charset="0"/>
                      <a:cs typeface="Times New Roman" charset="0"/>
                    </a:rPr>
                    <a:t>Row 3</a:t>
                  </a:r>
                </a:p>
                <a:p>
                  <a:pPr eaLnBrk="0" hangingPunct="0"/>
                  <a:endParaRPr lang="en-US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24647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1824"/>
                  <a:ext cx="705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5" name="Group 43"/>
              <p:cNvGrpSpPr>
                <a:grpSpLocks/>
              </p:cNvGrpSpPr>
              <p:nvPr/>
            </p:nvGrpSpPr>
            <p:grpSpPr bwMode="auto">
              <a:xfrm>
                <a:off x="705" y="1824"/>
                <a:ext cx="1094" cy="864"/>
                <a:chOff x="705" y="1824"/>
                <a:chExt cx="1094" cy="864"/>
              </a:xfrm>
            </p:grpSpPr>
            <p:sp>
              <p:nvSpPr>
                <p:cNvPr id="21572" name="Rectangle 44"/>
                <p:cNvSpPr>
                  <a:spLocks noChangeArrowheads="1"/>
                </p:cNvSpPr>
                <p:nvPr/>
              </p:nvSpPr>
              <p:spPr bwMode="auto">
                <a:xfrm>
                  <a:off x="748" y="1824"/>
                  <a:ext cx="1008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We emphasize ministry results and do not worry much about organization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Decisions are made spontaneously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45" name="Rectangle 45"/>
                <p:cNvSpPr>
                  <a:spLocks noChangeArrowheads="1"/>
                </p:cNvSpPr>
                <p:nvPr/>
              </p:nvSpPr>
              <p:spPr bwMode="auto">
                <a:xfrm>
                  <a:off x="705" y="1824"/>
                  <a:ext cx="1094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6" name="Group 46"/>
              <p:cNvGrpSpPr>
                <a:grpSpLocks/>
              </p:cNvGrpSpPr>
              <p:nvPr/>
            </p:nvGrpSpPr>
            <p:grpSpPr bwMode="auto">
              <a:xfrm>
                <a:off x="1799" y="1824"/>
                <a:ext cx="1094" cy="864"/>
                <a:chOff x="1799" y="1824"/>
                <a:chExt cx="1094" cy="864"/>
              </a:xfrm>
            </p:grpSpPr>
            <p:sp>
              <p:nvSpPr>
                <p:cNvPr id="21570" name="Rectangle 47"/>
                <p:cNvSpPr>
                  <a:spLocks noChangeArrowheads="1"/>
                </p:cNvSpPr>
                <p:nvPr/>
              </p:nvSpPr>
              <p:spPr bwMode="auto">
                <a:xfrm>
                  <a:off x="1842" y="1824"/>
                  <a:ext cx="1008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Ministry goals shape the form of ministry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Traditions are now beginning to form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ln>
                      <a:solidFill>
                        <a:srgbClr val="800000"/>
                      </a:solidFill>
                    </a:ln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43" name="Rectangle 48"/>
                <p:cNvSpPr>
                  <a:spLocks noChangeArrowheads="1"/>
                </p:cNvSpPr>
                <p:nvPr/>
              </p:nvSpPr>
              <p:spPr bwMode="auto">
                <a:xfrm>
                  <a:off x="1799" y="1824"/>
                  <a:ext cx="1094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7" name="Group 49"/>
              <p:cNvGrpSpPr>
                <a:grpSpLocks/>
              </p:cNvGrpSpPr>
              <p:nvPr/>
            </p:nvGrpSpPr>
            <p:grpSpPr bwMode="auto">
              <a:xfrm>
                <a:off x="2893" y="1824"/>
                <a:ext cx="964" cy="864"/>
                <a:chOff x="2893" y="1824"/>
                <a:chExt cx="964" cy="864"/>
              </a:xfrm>
            </p:grpSpPr>
            <p:sp>
              <p:nvSpPr>
                <p:cNvPr id="21568" name="Rectangle 50"/>
                <p:cNvSpPr>
                  <a:spLocks noChangeArrowheads="1"/>
                </p:cNvSpPr>
                <p:nvPr/>
              </p:nvSpPr>
              <p:spPr bwMode="auto">
                <a:xfrm>
                  <a:off x="2936" y="1824"/>
                  <a:ext cx="878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New programs are being created in response to new needs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Current leaders are delegating work to newly trained leaders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41" name="Rectangle 51"/>
                <p:cNvSpPr>
                  <a:spLocks noChangeArrowheads="1"/>
                </p:cNvSpPr>
                <p:nvPr/>
              </p:nvSpPr>
              <p:spPr bwMode="auto">
                <a:xfrm>
                  <a:off x="2893" y="1824"/>
                  <a:ext cx="964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8" name="Group 52"/>
              <p:cNvGrpSpPr>
                <a:grpSpLocks/>
              </p:cNvGrpSpPr>
              <p:nvPr/>
            </p:nvGrpSpPr>
            <p:grpSpPr bwMode="auto">
              <a:xfrm>
                <a:off x="3857" y="1824"/>
                <a:ext cx="1080" cy="864"/>
                <a:chOff x="3857" y="1824"/>
                <a:chExt cx="1080" cy="864"/>
              </a:xfrm>
            </p:grpSpPr>
            <p:sp>
              <p:nvSpPr>
                <p:cNvPr id="21566" name="Rectangle 53"/>
                <p:cNvSpPr>
                  <a:spLocks noChangeArrowheads="1"/>
                </p:cNvSpPr>
                <p:nvPr/>
              </p:nvSpPr>
              <p:spPr bwMode="auto">
                <a:xfrm>
                  <a:off x="3900" y="1824"/>
                  <a:ext cx="994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</a:t>
                  </a:r>
                  <a:r>
                    <a:rPr lang="en-US" sz="700" b="1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It is difficult to change existing programs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Few if any new programs are being initiated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ln>
                      <a:solidFill>
                        <a:srgbClr val="800000"/>
                      </a:solidFill>
                    </a:ln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39" name="Rectangle 54"/>
                <p:cNvSpPr>
                  <a:spLocks noChangeArrowheads="1"/>
                </p:cNvSpPr>
                <p:nvPr/>
              </p:nvSpPr>
              <p:spPr bwMode="auto">
                <a:xfrm>
                  <a:off x="3857" y="1824"/>
                  <a:ext cx="1080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599" name="Group 55"/>
              <p:cNvGrpSpPr>
                <a:grpSpLocks/>
              </p:cNvGrpSpPr>
              <p:nvPr/>
            </p:nvGrpSpPr>
            <p:grpSpPr bwMode="auto">
              <a:xfrm>
                <a:off x="4937" y="1824"/>
                <a:ext cx="950" cy="864"/>
                <a:chOff x="4937" y="1824"/>
                <a:chExt cx="950" cy="864"/>
              </a:xfrm>
            </p:grpSpPr>
            <p:sp>
              <p:nvSpPr>
                <p:cNvPr id="21564" name="Rectangle 56"/>
                <p:cNvSpPr>
                  <a:spLocks noChangeArrowheads="1"/>
                </p:cNvSpPr>
                <p:nvPr/>
              </p:nvSpPr>
              <p:spPr bwMode="auto">
                <a:xfrm>
                  <a:off x="4980" y="1824"/>
                  <a:ext cx="864" cy="8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We work hard to insure the survival of current programs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Programs are being eliminated for lack of funds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37" name="Rectangle 57"/>
                <p:cNvSpPr>
                  <a:spLocks noChangeArrowheads="1"/>
                </p:cNvSpPr>
                <p:nvPr/>
              </p:nvSpPr>
              <p:spPr bwMode="auto">
                <a:xfrm>
                  <a:off x="4937" y="1824"/>
                  <a:ext cx="950" cy="86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0" name="Group 58"/>
              <p:cNvGrpSpPr>
                <a:grpSpLocks/>
              </p:cNvGrpSpPr>
              <p:nvPr/>
            </p:nvGrpSpPr>
            <p:grpSpPr bwMode="auto">
              <a:xfrm>
                <a:off x="0" y="2688"/>
                <a:ext cx="705" cy="960"/>
                <a:chOff x="0" y="2688"/>
                <a:chExt cx="705" cy="960"/>
              </a:xfrm>
            </p:grpSpPr>
            <p:sp>
              <p:nvSpPr>
                <p:cNvPr id="21562" name="Rectangle 59"/>
                <p:cNvSpPr>
                  <a:spLocks noChangeArrowheads="1"/>
                </p:cNvSpPr>
                <p:nvPr/>
              </p:nvSpPr>
              <p:spPr bwMode="auto">
                <a:xfrm>
                  <a:off x="43" y="2688"/>
                  <a:ext cx="619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>
                    <a:defRPr/>
                  </a:pPr>
                  <a:r>
                    <a:rPr lang="en-US" sz="2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800000"/>
                      </a:solidFill>
                      <a:latin typeface="Arial" charset="0"/>
                      <a:ea typeface="Times New Roman" charset="0"/>
                      <a:cs typeface="Times New Roman" charset="0"/>
                    </a:rPr>
                    <a:t>Row 4</a:t>
                  </a:r>
                </a:p>
                <a:p>
                  <a:pPr eaLnBrk="0" hangingPunct="0">
                    <a:defRPr/>
                  </a:pPr>
                  <a:endParaRPr lang="en-US" dirty="0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35" name="Rectangle 60"/>
                <p:cNvSpPr>
                  <a:spLocks noChangeArrowheads="1"/>
                </p:cNvSpPr>
                <p:nvPr/>
              </p:nvSpPr>
              <p:spPr bwMode="auto">
                <a:xfrm>
                  <a:off x="0" y="2688"/>
                  <a:ext cx="705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1" name="Group 61"/>
              <p:cNvGrpSpPr>
                <a:grpSpLocks/>
              </p:cNvGrpSpPr>
              <p:nvPr/>
            </p:nvGrpSpPr>
            <p:grpSpPr bwMode="auto">
              <a:xfrm>
                <a:off x="705" y="2688"/>
                <a:ext cx="1094" cy="960"/>
                <a:chOff x="705" y="2688"/>
                <a:chExt cx="1094" cy="960"/>
              </a:xfrm>
            </p:grpSpPr>
            <p:sp>
              <p:nvSpPr>
                <p:cNvPr id="21560" name="Rectangle 62"/>
                <p:cNvSpPr>
                  <a:spLocks noChangeArrowheads="1"/>
                </p:cNvSpPr>
                <p:nvPr/>
              </p:nvSpPr>
              <p:spPr bwMode="auto">
                <a:xfrm>
                  <a:off x="748" y="2688"/>
                  <a:ext cx="100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Change happens quickly and easily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People expect and quickly embrace changes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33" name="Rectangle 63"/>
                <p:cNvSpPr>
                  <a:spLocks noChangeArrowheads="1"/>
                </p:cNvSpPr>
                <p:nvPr/>
              </p:nvSpPr>
              <p:spPr bwMode="auto">
                <a:xfrm>
                  <a:off x="705" y="2688"/>
                  <a:ext cx="109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2" name="Group 64"/>
              <p:cNvGrpSpPr>
                <a:grpSpLocks/>
              </p:cNvGrpSpPr>
              <p:nvPr/>
            </p:nvGrpSpPr>
            <p:grpSpPr bwMode="auto">
              <a:xfrm>
                <a:off x="1799" y="2688"/>
                <a:ext cx="1094" cy="960"/>
                <a:chOff x="1799" y="2688"/>
                <a:chExt cx="1094" cy="960"/>
              </a:xfrm>
            </p:grpSpPr>
            <p:sp>
              <p:nvSpPr>
                <p:cNvPr id="21558" name="Rectangle 65"/>
                <p:cNvSpPr>
                  <a:spLocks noChangeArrowheads="1"/>
                </p:cNvSpPr>
                <p:nvPr/>
              </p:nvSpPr>
              <p:spPr bwMode="auto">
                <a:xfrm>
                  <a:off x="1842" y="2688"/>
                  <a:ext cx="100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Changes are easily adopted and integrated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People from all levels of church life readily suggest changes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31" name="Rectangle 66"/>
                <p:cNvSpPr>
                  <a:spLocks noChangeArrowheads="1"/>
                </p:cNvSpPr>
                <p:nvPr/>
              </p:nvSpPr>
              <p:spPr bwMode="auto">
                <a:xfrm>
                  <a:off x="1799" y="2688"/>
                  <a:ext cx="109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3" name="Group 67"/>
              <p:cNvGrpSpPr>
                <a:grpSpLocks/>
              </p:cNvGrpSpPr>
              <p:nvPr/>
            </p:nvGrpSpPr>
            <p:grpSpPr bwMode="auto">
              <a:xfrm>
                <a:off x="2893" y="2688"/>
                <a:ext cx="964" cy="960"/>
                <a:chOff x="2893" y="2688"/>
                <a:chExt cx="964" cy="960"/>
              </a:xfrm>
            </p:grpSpPr>
            <p:sp>
              <p:nvSpPr>
                <p:cNvPr id="21556" name="Rectangle 68"/>
                <p:cNvSpPr>
                  <a:spLocks noChangeArrowheads="1"/>
                </p:cNvSpPr>
                <p:nvPr/>
              </p:nvSpPr>
              <p:spPr bwMode="auto">
                <a:xfrm>
                  <a:off x="2936" y="2688"/>
                  <a:ext cx="87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New proposals are given serious and careful consideration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Church leaders take the initiative in choosing and implementing change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29" name="Rectangle 69"/>
                <p:cNvSpPr>
                  <a:spLocks noChangeArrowheads="1"/>
                </p:cNvSpPr>
                <p:nvPr/>
              </p:nvSpPr>
              <p:spPr bwMode="auto">
                <a:xfrm>
                  <a:off x="2893" y="2688"/>
                  <a:ext cx="96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4" name="Group 70"/>
              <p:cNvGrpSpPr>
                <a:grpSpLocks/>
              </p:cNvGrpSpPr>
              <p:nvPr/>
            </p:nvGrpSpPr>
            <p:grpSpPr bwMode="auto">
              <a:xfrm>
                <a:off x="3857" y="2688"/>
                <a:ext cx="1080" cy="960"/>
                <a:chOff x="3857" y="2688"/>
                <a:chExt cx="1080" cy="960"/>
              </a:xfrm>
            </p:grpSpPr>
            <p:sp>
              <p:nvSpPr>
                <p:cNvPr id="21554" name="Rectangle 71"/>
                <p:cNvSpPr>
                  <a:spLocks noChangeArrowheads="1"/>
                </p:cNvSpPr>
                <p:nvPr/>
              </p:nvSpPr>
              <p:spPr bwMode="auto">
                <a:xfrm>
                  <a:off x="3900" y="2688"/>
                  <a:ext cx="994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Few changes are made that radically alter the status quo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Few changes are even proposed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27" name="Rectangle 72"/>
                <p:cNvSpPr>
                  <a:spLocks noChangeArrowheads="1"/>
                </p:cNvSpPr>
                <p:nvPr/>
              </p:nvSpPr>
              <p:spPr bwMode="auto">
                <a:xfrm>
                  <a:off x="3857" y="2688"/>
                  <a:ext cx="1080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5" name="Group 73"/>
              <p:cNvGrpSpPr>
                <a:grpSpLocks/>
              </p:cNvGrpSpPr>
              <p:nvPr/>
            </p:nvGrpSpPr>
            <p:grpSpPr bwMode="auto">
              <a:xfrm>
                <a:off x="4937" y="2688"/>
                <a:ext cx="950" cy="960"/>
                <a:chOff x="4937" y="2688"/>
                <a:chExt cx="950" cy="960"/>
              </a:xfrm>
            </p:grpSpPr>
            <p:sp>
              <p:nvSpPr>
                <p:cNvPr id="24624" name="Rectangle 74"/>
                <p:cNvSpPr>
                  <a:spLocks noChangeArrowheads="1"/>
                </p:cNvSpPr>
                <p:nvPr/>
              </p:nvSpPr>
              <p:spPr bwMode="auto">
                <a:xfrm>
                  <a:off x="4980" y="2688"/>
                  <a:ext cx="864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</a:pPr>
                  <a:r>
                    <a:rPr lang="en-US" sz="1000">
                      <a:solidFill>
                        <a:srgbClr val="800000"/>
                      </a:solidFill>
                      <a:latin typeface="Symbol" charset="2"/>
                      <a:cs typeface="Times New Roman" charset="0"/>
                    </a:rPr>
                    <a:t>·</a:t>
                  </a:r>
                  <a:r>
                    <a:rPr lang="en-US" sz="700">
                      <a:solidFill>
                        <a:srgbClr val="800000"/>
                      </a:solidFill>
                      <a:cs typeface="Times New Roman" charset="0"/>
                    </a:rPr>
                    <a:t>         </a:t>
                  </a:r>
                  <a:r>
                    <a:rPr lang="en-US" sz="1000" b="1">
                      <a:solidFill>
                        <a:srgbClr val="800000"/>
                      </a:solidFill>
                      <a:cs typeface="Times New Roman" charset="0"/>
                    </a:rPr>
                    <a:t>We often hear, “We’ve never done it that way before”</a:t>
                  </a:r>
                  <a:endParaRPr lang="en-US" sz="1200" b="1">
                    <a:solidFill>
                      <a:srgbClr val="800000"/>
                    </a:solidFill>
                    <a:latin typeface="Arial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</a:pPr>
                  <a:r>
                    <a:rPr lang="en-US" sz="1000" b="1">
                      <a:solidFill>
                        <a:srgbClr val="800000"/>
                      </a:solidFill>
                      <a:latin typeface="Symbol" charset="2"/>
                      <a:cs typeface="Times New Roman" charset="0"/>
                    </a:rPr>
                    <a:t>·</a:t>
                  </a:r>
                  <a:r>
                    <a:rPr lang="en-US" sz="700" b="1">
                      <a:solidFill>
                        <a:srgbClr val="800000"/>
                      </a:solidFill>
                      <a:cs typeface="Times New Roman" charset="0"/>
                    </a:rPr>
                    <a:t>         </a:t>
                  </a:r>
                  <a:r>
                    <a:rPr lang="en-US" sz="1000" b="1">
                      <a:solidFill>
                        <a:srgbClr val="800000"/>
                      </a:solidFill>
                      <a:cs typeface="Times New Roman" charset="0"/>
                    </a:rPr>
                    <a:t>People are quick to explain why new things “can’t be done</a:t>
                  </a:r>
                  <a:endParaRPr lang="en-US" b="1">
                    <a:solidFill>
                      <a:srgbClr val="800000"/>
                    </a:solidFill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24625" name="Rectangle 75"/>
                <p:cNvSpPr>
                  <a:spLocks noChangeArrowheads="1"/>
                </p:cNvSpPr>
                <p:nvPr/>
              </p:nvSpPr>
              <p:spPr bwMode="auto">
                <a:xfrm>
                  <a:off x="4937" y="2688"/>
                  <a:ext cx="950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6" name="Group 76"/>
              <p:cNvGrpSpPr>
                <a:grpSpLocks/>
              </p:cNvGrpSpPr>
              <p:nvPr/>
            </p:nvGrpSpPr>
            <p:grpSpPr bwMode="auto">
              <a:xfrm>
                <a:off x="0" y="3648"/>
                <a:ext cx="705" cy="960"/>
                <a:chOff x="0" y="3648"/>
                <a:chExt cx="705" cy="960"/>
              </a:xfrm>
            </p:grpSpPr>
            <p:sp>
              <p:nvSpPr>
                <p:cNvPr id="24622" name="Rectangle 77"/>
                <p:cNvSpPr>
                  <a:spLocks noChangeArrowheads="1"/>
                </p:cNvSpPr>
                <p:nvPr/>
              </p:nvSpPr>
              <p:spPr bwMode="auto">
                <a:xfrm>
                  <a:off x="43" y="3648"/>
                  <a:ext cx="619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en-US" sz="2000" b="1">
                      <a:solidFill>
                        <a:srgbClr val="800000"/>
                      </a:solidFill>
                      <a:latin typeface="Arial" charset="0"/>
                      <a:cs typeface="Times New Roman" charset="0"/>
                    </a:rPr>
                    <a:t>Row 5</a:t>
                  </a:r>
                </a:p>
                <a:p>
                  <a:pPr eaLnBrk="0" hangingPunct="0"/>
                  <a:endParaRPr lang="en-US">
                    <a:latin typeface="Arial" charset="0"/>
                    <a:cs typeface="Times New Roman" charset="0"/>
                  </a:endParaRPr>
                </a:p>
              </p:txBody>
            </p:sp>
            <p:sp>
              <p:nvSpPr>
                <p:cNvPr id="24623" name="Rectangle 78"/>
                <p:cNvSpPr>
                  <a:spLocks noChangeArrowheads="1"/>
                </p:cNvSpPr>
                <p:nvPr/>
              </p:nvSpPr>
              <p:spPr bwMode="auto">
                <a:xfrm>
                  <a:off x="0" y="3648"/>
                  <a:ext cx="705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7" name="Group 79"/>
              <p:cNvGrpSpPr>
                <a:grpSpLocks/>
              </p:cNvGrpSpPr>
              <p:nvPr/>
            </p:nvGrpSpPr>
            <p:grpSpPr bwMode="auto">
              <a:xfrm>
                <a:off x="705" y="3648"/>
                <a:ext cx="1094" cy="960"/>
                <a:chOff x="705" y="3648"/>
                <a:chExt cx="1094" cy="960"/>
              </a:xfrm>
            </p:grpSpPr>
            <p:sp>
              <p:nvSpPr>
                <p:cNvPr id="21548" name="Rectangle 80"/>
                <p:cNvSpPr>
                  <a:spLocks noChangeArrowheads="1"/>
                </p:cNvSpPr>
                <p:nvPr/>
              </p:nvSpPr>
              <p:spPr bwMode="auto">
                <a:xfrm>
                  <a:off x="748" y="3648"/>
                  <a:ext cx="100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People feel good about our church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Our church’s confidence is growing stronger</a:t>
                  </a: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21" name="Rectangle 81"/>
                <p:cNvSpPr>
                  <a:spLocks noChangeArrowheads="1"/>
                </p:cNvSpPr>
                <p:nvPr/>
              </p:nvSpPr>
              <p:spPr bwMode="auto">
                <a:xfrm>
                  <a:off x="705" y="3648"/>
                  <a:ext cx="109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8" name="Group 82"/>
              <p:cNvGrpSpPr>
                <a:grpSpLocks/>
              </p:cNvGrpSpPr>
              <p:nvPr/>
            </p:nvGrpSpPr>
            <p:grpSpPr bwMode="auto">
              <a:xfrm>
                <a:off x="1799" y="3648"/>
                <a:ext cx="1094" cy="960"/>
                <a:chOff x="1799" y="3648"/>
                <a:chExt cx="1094" cy="960"/>
              </a:xfrm>
            </p:grpSpPr>
            <p:sp>
              <p:nvSpPr>
                <p:cNvPr id="21546" name="Rectangle 83"/>
                <p:cNvSpPr>
                  <a:spLocks noChangeArrowheads="1"/>
                </p:cNvSpPr>
                <p:nvPr/>
              </p:nvSpPr>
              <p:spPr bwMode="auto">
                <a:xfrm>
                  <a:off x="1842" y="3648"/>
                  <a:ext cx="100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People feel very good about our church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Our confidence quickly fluctuates with each success or failure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19" name="Rectangle 84"/>
                <p:cNvSpPr>
                  <a:spLocks noChangeArrowheads="1"/>
                </p:cNvSpPr>
                <p:nvPr/>
              </p:nvSpPr>
              <p:spPr bwMode="auto">
                <a:xfrm>
                  <a:off x="1799" y="3648"/>
                  <a:ext cx="109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09" name="Group 85"/>
              <p:cNvGrpSpPr>
                <a:grpSpLocks/>
              </p:cNvGrpSpPr>
              <p:nvPr/>
            </p:nvGrpSpPr>
            <p:grpSpPr bwMode="auto">
              <a:xfrm>
                <a:off x="2893" y="3648"/>
                <a:ext cx="964" cy="960"/>
                <a:chOff x="2893" y="3648"/>
                <a:chExt cx="964" cy="960"/>
              </a:xfrm>
            </p:grpSpPr>
            <p:sp>
              <p:nvSpPr>
                <p:cNvPr id="21544" name="Rectangle 86"/>
                <p:cNvSpPr>
                  <a:spLocks noChangeArrowheads="1"/>
                </p:cNvSpPr>
                <p:nvPr/>
              </p:nvSpPr>
              <p:spPr bwMode="auto">
                <a:xfrm>
                  <a:off x="2936" y="3648"/>
                  <a:ext cx="878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</a:t>
                  </a:r>
                  <a:r>
                    <a:rPr lang="en-US" sz="700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People are excited and “evangelistic” about our church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Confidence in our ability to achieve goals is widespread and contagious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ln>
                      <a:solidFill>
                        <a:srgbClr val="800000"/>
                      </a:solidFill>
                    </a:ln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17" name="Rectangle 87"/>
                <p:cNvSpPr>
                  <a:spLocks noChangeArrowheads="1"/>
                </p:cNvSpPr>
                <p:nvPr/>
              </p:nvSpPr>
              <p:spPr bwMode="auto">
                <a:xfrm>
                  <a:off x="2893" y="3648"/>
                  <a:ext cx="964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10" name="Group 88"/>
              <p:cNvGrpSpPr>
                <a:grpSpLocks/>
              </p:cNvGrpSpPr>
              <p:nvPr/>
            </p:nvGrpSpPr>
            <p:grpSpPr bwMode="auto">
              <a:xfrm>
                <a:off x="3857" y="3648"/>
                <a:ext cx="1080" cy="960"/>
                <a:chOff x="3857" y="3648"/>
                <a:chExt cx="1080" cy="960"/>
              </a:xfrm>
            </p:grpSpPr>
            <p:sp>
              <p:nvSpPr>
                <p:cNvPr id="21542" name="Rectangle 89"/>
                <p:cNvSpPr>
                  <a:spLocks noChangeArrowheads="1"/>
                </p:cNvSpPr>
                <p:nvPr/>
              </p:nvSpPr>
              <p:spPr bwMode="auto">
                <a:xfrm>
                  <a:off x="3900" y="3648"/>
                  <a:ext cx="994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Some people feel good about our church while others clearly do not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We are not as sure of our ability to achieve as we once were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b="1" dirty="0">
                    <a:ln>
                      <a:solidFill>
                        <a:srgbClr val="800000"/>
                      </a:solidFill>
                    </a:ln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15" name="Rectangle 90"/>
                <p:cNvSpPr>
                  <a:spLocks noChangeArrowheads="1"/>
                </p:cNvSpPr>
                <p:nvPr/>
              </p:nvSpPr>
              <p:spPr bwMode="auto">
                <a:xfrm>
                  <a:off x="3857" y="3648"/>
                  <a:ext cx="1080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611" name="Group 91"/>
              <p:cNvGrpSpPr>
                <a:grpSpLocks/>
              </p:cNvGrpSpPr>
              <p:nvPr/>
            </p:nvGrpSpPr>
            <p:grpSpPr bwMode="auto">
              <a:xfrm>
                <a:off x="4937" y="3648"/>
                <a:ext cx="950" cy="960"/>
                <a:chOff x="4937" y="3648"/>
                <a:chExt cx="950" cy="960"/>
              </a:xfrm>
            </p:grpSpPr>
            <p:sp>
              <p:nvSpPr>
                <p:cNvPr id="21540" name="Rectangle 92"/>
                <p:cNvSpPr>
                  <a:spLocks noChangeArrowheads="1"/>
                </p:cNvSpPr>
                <p:nvPr/>
              </p:nvSpPr>
              <p:spPr bwMode="auto">
                <a:xfrm>
                  <a:off x="4980" y="3648"/>
                  <a:ext cx="864" cy="9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indent="-228600" algn="l">
                    <a:tabLst>
                      <a:tab pos="228600" algn="l"/>
                    </a:tabLst>
                    <a:defRPr/>
                  </a:pPr>
                  <a:r>
                    <a:rPr lang="en-US" sz="1000" dirty="0">
                      <a:solidFill>
                        <a:srgbClr val="00FF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dirty="0">
                      <a:ln>
                        <a:solidFill>
                          <a:srgbClr val="800000"/>
                        </a:solidFill>
                      </a:ln>
                      <a:solidFill>
                        <a:srgbClr val="00FF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Few people feel good about our church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r>
                    <a:rPr lang="en-US" sz="1000" b="1" dirty="0">
                      <a:solidFill>
                        <a:srgbClr val="800000"/>
                      </a:solidFill>
                      <a:latin typeface="Symbol" charset="2"/>
                      <a:ea typeface="Times New Roman" charset="0"/>
                      <a:cs typeface="Times New Roman" charset="0"/>
                    </a:rPr>
                    <a:t>·</a:t>
                  </a:r>
                  <a:r>
                    <a:rPr lang="en-US" sz="7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         </a:t>
                  </a:r>
                  <a:r>
                    <a:rPr lang="en-US" sz="1000" b="1" dirty="0">
                      <a:solidFill>
                        <a:srgbClr val="800000"/>
                      </a:solidFill>
                      <a:ea typeface="Times New Roman" charset="0"/>
                      <a:cs typeface="Times New Roman" charset="0"/>
                    </a:rPr>
                    <a:t>Leaders are frustrated over not knowing how to stop our decline</a:t>
                  </a:r>
                  <a:endParaRPr lang="en-US" sz="1200" b="1" dirty="0">
                    <a:solidFill>
                      <a:srgbClr val="800000"/>
                    </a:solidFill>
                    <a:latin typeface="Arial" charset="0"/>
                    <a:ea typeface="Times New Roman" charset="0"/>
                    <a:cs typeface="Times New Roman" charset="0"/>
                  </a:endParaRPr>
                </a:p>
                <a:p>
                  <a:pPr indent="-228600" algn="l" eaLnBrk="0" hangingPunct="0">
                    <a:tabLst>
                      <a:tab pos="228600" algn="l"/>
                    </a:tabLst>
                    <a:defRPr/>
                  </a:pPr>
                  <a:endParaRPr lang="en-US" dirty="0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613" name="Rectangle 93"/>
                <p:cNvSpPr>
                  <a:spLocks noChangeArrowheads="1"/>
                </p:cNvSpPr>
                <p:nvPr/>
              </p:nvSpPr>
              <p:spPr bwMode="auto">
                <a:xfrm>
                  <a:off x="4937" y="3648"/>
                  <a:ext cx="950" cy="96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4581" name="Rectangle 94"/>
            <p:cNvSpPr>
              <a:spLocks noChangeArrowheads="1"/>
            </p:cNvSpPr>
            <p:nvPr/>
          </p:nvSpPr>
          <p:spPr bwMode="auto">
            <a:xfrm>
              <a:off x="-2" y="-2"/>
              <a:ext cx="5891" cy="4612"/>
            </a:xfrm>
            <a:prstGeom prst="rect">
              <a:avLst/>
            </a:prstGeom>
            <a:noFill/>
            <a:ln w="6350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9" name="Text Box 95"/>
          <p:cNvSpPr txBox="1">
            <a:spLocks noChangeArrowheads="1"/>
          </p:cNvSpPr>
          <p:nvPr/>
        </p:nvSpPr>
        <p:spPr bwMode="auto">
          <a:xfrm>
            <a:off x="6019800" y="6583363"/>
            <a:ext cx="3124200" cy="2746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Bill Hoyt, NexStep Consulting, 2006</a:t>
            </a:r>
          </a:p>
        </p:txBody>
      </p:sp>
      <p:pic>
        <p:nvPicPr>
          <p:cNvPr id="96" name="~PP2445.WAV">
            <a:hlinkClick r:id="" action="ppaction://media"/>
          </p:cNvPr>
          <p:cNvPicPr>
            <a:picLocks noRot="1" noChangeAspect="1"/>
          </p:cNvPicPr>
          <p:nvPr>
            <a:wavAudioFile r:embed="rId1" name="~PP2445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Life Stage Categories</a:t>
            </a:r>
          </a:p>
        </p:txBody>
      </p:sp>
      <p:graphicFrame>
        <p:nvGraphicFramePr>
          <p:cNvPr id="63491" name="Group 3"/>
          <p:cNvGraphicFramePr>
            <a:graphicFrameLocks noGrp="1"/>
          </p:cNvGraphicFramePr>
          <p:nvPr>
            <p:ph type="tbl" idx="1"/>
          </p:nvPr>
        </p:nvGraphicFramePr>
        <p:xfrm>
          <a:off x="0" y="1219200"/>
          <a:ext cx="9144000" cy="5181601"/>
        </p:xfrm>
        <a:graphic>
          <a:graphicData uri="http://schemas.openxmlformats.org/drawingml/2006/table">
            <a:tbl>
              <a:tblPr/>
              <a:tblGrid>
                <a:gridCol w="1862138"/>
                <a:gridCol w="1795462"/>
                <a:gridCol w="1752600"/>
                <a:gridCol w="1193800"/>
                <a:gridCol w="1473200"/>
                <a:gridCol w="1066800"/>
              </a:tblGrid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Entrepreneurial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Organizational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Peak 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Institutional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Descent Toward Death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Commitment to Mission and Vision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Involvement of People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Programs, Structures and Organization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Attitude Toward Change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Morale, Esteem and Confidence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54" name="Text Box 54"/>
          <p:cNvSpPr txBox="1">
            <a:spLocks noChangeArrowheads="1"/>
          </p:cNvSpPr>
          <p:nvPr/>
        </p:nvSpPr>
        <p:spPr bwMode="auto">
          <a:xfrm>
            <a:off x="6629400" y="6553200"/>
            <a:ext cx="2514600" cy="2746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Bill Hoyt, NexStep Consulting, 2006</a:t>
            </a:r>
          </a:p>
        </p:txBody>
      </p:sp>
      <p:pic>
        <p:nvPicPr>
          <p:cNvPr id="5" name="~PP2391.WAV">
            <a:hlinkClick r:id="" action="ppaction://media"/>
          </p:cNvPr>
          <p:cNvPicPr>
            <a:picLocks noRot="1" noChangeAspect="1"/>
          </p:cNvPicPr>
          <p:nvPr>
            <a:wavAudioFile r:embed="rId1" name="~PP2391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56.5|12.4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2|14.3|2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3731</TotalTime>
  <Words>240</Words>
  <Application>Microsoft Office PowerPoint</Application>
  <PresentationFormat>On-screen Show (4:3)</PresentationFormat>
  <Paragraphs>90</Paragraphs>
  <Slides>11</Slides>
  <Notes>1</Notes>
  <HiddenSlides>0</HiddenSlides>
  <MMClips>11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Times New Roman</vt:lpstr>
      <vt:lpstr>ＭＳ Ｐゴシック</vt:lpstr>
      <vt:lpstr>Arial</vt:lpstr>
      <vt:lpstr>Lucida Sans</vt:lpstr>
      <vt:lpstr>Book Antiqua</vt:lpstr>
      <vt:lpstr>Wingdings 2</vt:lpstr>
      <vt:lpstr>Wingdings</vt:lpstr>
      <vt:lpstr>Wingdings 3</vt:lpstr>
      <vt:lpstr>Comic Sans MS</vt:lpstr>
      <vt:lpstr>Symbol</vt:lpstr>
      <vt:lpstr>Apex</vt:lpstr>
      <vt:lpstr>Microsoft Office Excel 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Life Stage Categories</vt:lpstr>
      <vt:lpstr>Slide 10</vt:lpstr>
      <vt:lpstr>Slide 11</vt:lpstr>
    </vt:vector>
  </TitlesOfParts>
  <Company>NexStep Coaching and Consulting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 Assessment</dc:title>
  <dc:creator>William Hoyt</dc:creator>
  <cp:lastModifiedBy>Administrator</cp:lastModifiedBy>
  <cp:revision>30</cp:revision>
  <dcterms:created xsi:type="dcterms:W3CDTF">2011-08-17T00:11:46Z</dcterms:created>
  <dcterms:modified xsi:type="dcterms:W3CDTF">2011-09-03T16:29:09Z</dcterms:modified>
</cp:coreProperties>
</file>